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6"/>
  </p:notesMasterIdLst>
  <p:sldIdLst>
    <p:sldId id="258" r:id="rId2"/>
    <p:sldId id="259" r:id="rId3"/>
    <p:sldId id="260" r:id="rId4"/>
    <p:sldId id="261" r:id="rId5"/>
    <p:sldId id="262" r:id="rId6"/>
    <p:sldId id="273" r:id="rId7"/>
    <p:sldId id="263" r:id="rId8"/>
    <p:sldId id="276" r:id="rId9"/>
    <p:sldId id="278" r:id="rId10"/>
    <p:sldId id="280" r:id="rId11"/>
    <p:sldId id="283" r:id="rId12"/>
    <p:sldId id="279" r:id="rId13"/>
    <p:sldId id="281" r:id="rId14"/>
    <p:sldId id="268" r:id="rId15"/>
    <p:sldId id="285" r:id="rId16"/>
    <p:sldId id="286" r:id="rId17"/>
    <p:sldId id="274" r:id="rId18"/>
    <p:sldId id="288" r:id="rId19"/>
    <p:sldId id="287" r:id="rId20"/>
    <p:sldId id="284" r:id="rId21"/>
    <p:sldId id="270" r:id="rId22"/>
    <p:sldId id="289" r:id="rId23"/>
    <p:sldId id="290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2BD"/>
    <a:srgbClr val="FF0000"/>
    <a:srgbClr val="EEB62D"/>
    <a:srgbClr val="FF00FF"/>
    <a:srgbClr val="006EBB"/>
    <a:srgbClr val="D95016"/>
    <a:srgbClr val="EDB11F"/>
    <a:srgbClr val="7A288A"/>
    <a:srgbClr val="75AB2D"/>
    <a:srgbClr val="000CF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0434B-F37A-4D02-BBFA-60884D4693C7}" type="datetimeFigureOut">
              <a:rPr lang="en-US" smtClean="0"/>
              <a:pPr/>
              <a:t>12/8/2014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51881-9BB9-4A00-9B5A-4C955477E6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760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558"/>
            <a:ext cx="9144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90600"/>
            <a:ext cx="8839200" cy="5486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6835A5-A4B8-4119-AAA6-53D36C868736}" type="datetimeFigureOut">
              <a:rPr lang="en-US" smtClean="0"/>
              <a:pPr/>
              <a:t>12/8/2014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248400" y="64770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40269"/>
            <a:ext cx="838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FA8B85-FEBD-47BC-9F40-B272A4C7CE5F}" type="slidenum">
              <a:rPr lang="en-US" smtClean="0"/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22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BF764-C355-4C58-8039-09D87575D3D9}" type="datetime8">
              <a:rPr lang="en-US" smtClean="0"/>
              <a:pPr/>
              <a:t>12/8/2014 10:41 AM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7990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626" y="640196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A9EB760D-F5FA-42EE-BB42-DFEC41C4F328}" type="datetime8">
              <a:rPr lang="en-US" smtClean="0"/>
              <a:pPr/>
              <a:t>12/8/2014 10:41 AM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485" y="6401968"/>
            <a:ext cx="1334157" cy="403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A0FC86E-9435-4259-8634-87C00CD23A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1819"/>
          <a:stretch/>
        </p:blipFill>
        <p:spPr>
          <a:xfrm>
            <a:off x="235770" y="133388"/>
            <a:ext cx="607311" cy="717004"/>
          </a:xfrm>
          <a:prstGeom prst="rect">
            <a:avLst/>
          </a:prstGeom>
          <a:effectLst>
            <a:innerShdw blurRad="114300">
              <a:srgbClr val="00206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8944"/>
          <a:stretch/>
        </p:blipFill>
        <p:spPr>
          <a:xfrm>
            <a:off x="7610702" y="133388"/>
            <a:ext cx="1202825" cy="74065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143607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14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Exploring Process Structure Linkages in </a:t>
            </a:r>
            <a:r>
              <a:rPr lang="en-US" sz="3200" b="1" dirty="0" smtClean="0">
                <a:latin typeface="+mj-lt"/>
              </a:rPr>
              <a:t>Machined Chips</a:t>
            </a:r>
          </a:p>
          <a:p>
            <a:pPr algn="ctr"/>
            <a:endParaRPr lang="en-US" sz="2800" u="sng" dirty="0" smtClean="0">
              <a:latin typeface="+mj-lt"/>
            </a:endParaRPr>
          </a:p>
          <a:p>
            <a:pPr algn="ctr"/>
            <a:endParaRPr lang="en-US" sz="2800" u="sng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Patxi</a:t>
            </a:r>
            <a:r>
              <a:rPr lang="en-US" sz="2400" dirty="0">
                <a:latin typeface="+mj-lt"/>
              </a:rPr>
              <a:t> Fernandez-</a:t>
            </a:r>
            <a:r>
              <a:rPr lang="en-US" sz="2400" dirty="0" err="1">
                <a:latin typeface="+mj-lt"/>
              </a:rPr>
              <a:t>Zelaia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 err="1">
                <a:latin typeface="+mj-lt"/>
              </a:rPr>
              <a:t>Ahmet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Cecen</a:t>
            </a:r>
            <a:endParaRPr lang="en-US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December 8, 2014</a:t>
            </a:r>
          </a:p>
          <a:p>
            <a:pPr algn="ctr"/>
            <a:r>
              <a:rPr lang="en-US" sz="2400" dirty="0">
                <a:latin typeface="+mj-lt"/>
              </a:rPr>
              <a:t>Material Informatics ME/MSE/CSE 8883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3205" y="4342312"/>
            <a:ext cx="9145633" cy="1969561"/>
            <a:chOff x="-3205" y="4186311"/>
            <a:chExt cx="9145633" cy="1969561"/>
          </a:xfrm>
        </p:grpSpPr>
        <p:pic>
          <p:nvPicPr>
            <p:cNvPr id="11265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-3205" y="4189912"/>
              <a:ext cx="5794407" cy="1965960"/>
            </a:xfrm>
            <a:prstGeom prst="rect">
              <a:avLst/>
            </a:prstGeom>
            <a:noFill/>
          </p:spPr>
        </p:pic>
        <p:pic>
          <p:nvPicPr>
            <p:cNvPr id="4" name="Picture 1" descr="C:\Users\Patxi\Documents\GitHub\MatInfTeam4.github.io\images\blog-cover.png"/>
            <p:cNvPicPr>
              <a:picLocks noChangeAspect="1" noChangeArrowheads="1"/>
            </p:cNvPicPr>
            <p:nvPr/>
          </p:nvPicPr>
          <p:blipFill>
            <a:blip r:embed="rId2" cstate="print"/>
            <a:srcRect l="25268"/>
            <a:stretch>
              <a:fillRect/>
            </a:stretch>
          </p:blipFill>
          <p:spPr bwMode="auto">
            <a:xfrm rot="10800000">
              <a:off x="4812287" y="4186311"/>
              <a:ext cx="4330141" cy="19659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33" r="17500"/>
          <a:stretch/>
        </p:blipFill>
        <p:spPr>
          <a:xfrm>
            <a:off x="914400" y="990600"/>
            <a:ext cx="6822341" cy="525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951" y="4776158"/>
            <a:ext cx="15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20 Pixel Offset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76400" y="49530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622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9400" y="1143000"/>
            <a:ext cx="0" cy="518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1981200"/>
            <a:ext cx="6172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64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2" t="3970" r="11787" b="9385"/>
          <a:stretch/>
        </p:blipFill>
        <p:spPr>
          <a:xfrm>
            <a:off x="4572000" y="1270958"/>
            <a:ext cx="4343400" cy="4276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37" t="6990" r="12695" b="9638"/>
          <a:stretch/>
        </p:blipFill>
        <p:spPr>
          <a:xfrm>
            <a:off x="152400" y="1295400"/>
            <a:ext cx="426720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948132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Canny Edge Detection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276600" y="5666601"/>
            <a:ext cx="601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3" indent="0">
              <a:buNone/>
            </a:pPr>
            <a:r>
              <a:rPr lang="en-US" sz="1600" dirty="0" smtClean="0"/>
              <a:t>( Gaussian Blur - &gt; First Gradient - &gt; Thresholding)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2451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1770"/>
            <a:ext cx="57912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Chord Length Distribution</a:t>
            </a:r>
            <a:endParaRPr lang="en-US" sz="3200" dirty="0"/>
          </a:p>
          <a:p>
            <a:pPr marL="342900" lvl="1" indent="0">
              <a:buNone/>
            </a:pPr>
            <a:endParaRPr lang="en-US" sz="24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/>
          <a:srcRect t="66319"/>
          <a:stretch/>
        </p:blipFill>
        <p:spPr bwMode="auto">
          <a:xfrm>
            <a:off x="5334000" y="2819400"/>
            <a:ext cx="3547842" cy="227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4486789" y="3886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/>
          <a:srcRect b="38250"/>
          <a:stretch/>
        </p:blipFill>
        <p:spPr bwMode="auto">
          <a:xfrm>
            <a:off x="381000" y="1873798"/>
            <a:ext cx="3579317" cy="420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35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Chord Length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486400"/>
          </a:xfrm>
        </p:spPr>
        <p:txBody>
          <a:bodyPr/>
          <a:lstStyle/>
          <a:p>
            <a:r>
              <a:rPr lang="en-US" dirty="0" smtClean="0"/>
              <a:t>Two distributions were considered</a:t>
            </a:r>
          </a:p>
          <a:p>
            <a:pPr lvl="1"/>
            <a:r>
              <a:rPr lang="en-US" dirty="0" smtClean="0"/>
              <a:t>(1) lacks sufficient sensitivity to quantify structure</a:t>
            </a:r>
          </a:p>
          <a:p>
            <a:pPr lvl="1"/>
            <a:r>
              <a:rPr lang="en-US" dirty="0" smtClean="0"/>
              <a:t> (2) weights larger chords and as such is more useful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7736" y="1912960"/>
            <a:ext cx="467427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C:\Users\Patxi\Documents\GitHub\MatInfTeam4.github.io\images\img.jpg"/>
          <p:cNvPicPr>
            <a:picLocks noChangeAspect="1" noChangeArrowheads="1"/>
          </p:cNvPicPr>
          <p:nvPr/>
        </p:nvPicPr>
        <p:blipFill>
          <a:blip r:embed="rId3"/>
          <a:srcRect l="6831" t="4970" r="5375" b="10542"/>
          <a:stretch>
            <a:fillRect/>
          </a:stretch>
        </p:blipFill>
        <p:spPr bwMode="auto">
          <a:xfrm>
            <a:off x="5257800" y="846160"/>
            <a:ext cx="3733800" cy="1295400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5400000">
            <a:off x="4419600" y="1303360"/>
            <a:ext cx="1143000" cy="381000"/>
          </a:xfrm>
          <a:prstGeom prst="rightArrow">
            <a:avLst/>
          </a:prstGeom>
          <a:gradFill flip="none" rotWithShape="1">
            <a:gsLst>
              <a:gs pos="20000">
                <a:srgbClr val="FF0000"/>
              </a:gs>
              <a:gs pos="40000">
                <a:srgbClr val="000CFA"/>
              </a:gs>
              <a:gs pos="60000">
                <a:srgbClr val="00B050"/>
              </a:gs>
              <a:gs pos="8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19600" y="6019800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 probability that a chord is length x 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6019800"/>
            <a:ext cx="228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P(X=x) probability that a pixel is found in a chord of length x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19100" y="4953000"/>
            <a:ext cx="37338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Chord length distribution displays expected trends. The reweighted distribution highlights longer length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93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58397"/>
            <a:ext cx="9144000" cy="5037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733800"/>
            <a:ext cx="373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Top 50 Rows of Each Dataset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1447800"/>
            <a:ext cx="373380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shows clear clustering across different Speeds, but does not separate well with Feed.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167" r="5000"/>
          <a:stretch/>
        </p:blipFill>
        <p:spPr>
          <a:xfrm>
            <a:off x="1295400" y="-1371600"/>
            <a:ext cx="6172200" cy="74190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667000" y="1066800"/>
            <a:ext cx="0" cy="480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4800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75696" y="990600"/>
            <a:ext cx="0" cy="4953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68374" y="1066800"/>
            <a:ext cx="1219200" cy="4800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41205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4447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1543" y="990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73947" y="9763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1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334"/>
          <a:stretch/>
        </p:blipFill>
        <p:spPr>
          <a:xfrm>
            <a:off x="210380" y="914400"/>
            <a:ext cx="5733220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2741474"/>
            <a:ext cx="3429000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dataset clusters well into distinct regions based on speed farther away from the machining surface, while showing very unstable clustering close to the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406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828800"/>
            <a:ext cx="4187539" cy="4174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9973" y="1828800"/>
            <a:ext cx="4237535" cy="42240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872" t="7302" r="9751" b="85396"/>
          <a:stretch/>
        </p:blipFill>
        <p:spPr>
          <a:xfrm>
            <a:off x="7848601" y="2142226"/>
            <a:ext cx="685800" cy="30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2.33 m/s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1.67 m/s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143000"/>
          </a:xfrm>
        </p:spPr>
        <p:txBody>
          <a:bodyPr/>
          <a:lstStyle/>
          <a:p>
            <a:pPr algn="ctr"/>
            <a:r>
              <a:rPr lang="en-US" sz="2400" dirty="0" smtClean="0"/>
              <a:t>Can we predict PC1 for any given speed given the three remaining speeds?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5178" y="1828799"/>
            <a:ext cx="4187539" cy="4174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828799"/>
            <a:ext cx="4237535" cy="42240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50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1.00 m/s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18288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0.33 m/s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18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38200"/>
            <a:ext cx="6186512" cy="427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31056" y="5191109"/>
            <a:ext cx="4927604" cy="764875"/>
            <a:chOff x="2743199" y="5254925"/>
            <a:chExt cx="3454879" cy="53627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 l="8970" t="65563" r="23312" b="17748"/>
            <a:stretch/>
          </p:blipFill>
          <p:spPr bwMode="auto">
            <a:xfrm>
              <a:off x="2743200" y="5257800"/>
              <a:ext cx="3454878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Rectangle 13"/>
            <p:cNvSpPr/>
            <p:nvPr/>
          </p:nvSpPr>
          <p:spPr>
            <a:xfrm>
              <a:off x="2743199" y="5254925"/>
              <a:ext cx="762000" cy="533400"/>
            </a:xfrm>
            <a:prstGeom prst="rect">
              <a:avLst/>
            </a:pr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07277" y="5256361"/>
              <a:ext cx="838200" cy="533400"/>
            </a:xfrm>
            <a:prstGeom prst="rect">
              <a:avLst/>
            </a:prstGeom>
            <a:noFill/>
            <a:ln w="38100">
              <a:solidFill>
                <a:srgbClr val="EEB6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47555" y="5254925"/>
              <a:ext cx="838200" cy="533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51891" y="5254925"/>
              <a:ext cx="711682" cy="533400"/>
            </a:xfrm>
            <a:prstGeom prst="rect">
              <a:avLst/>
            </a:prstGeom>
            <a:noFill/>
            <a:ln w="38100">
              <a:solidFill>
                <a:srgbClr val="0072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739274" y="59787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83656" y="6333226"/>
            <a:ext cx="13410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09" t="10667" r="71771" b="78666"/>
          <a:stretch/>
        </p:blipFill>
        <p:spPr>
          <a:xfrm>
            <a:off x="5988856" y="1143000"/>
            <a:ext cx="1466850" cy="1066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2743200"/>
            <a:ext cx="3308793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simple regression based learner provides stable estimates for interpolating and extrapolating vertical gradient from the machine surface.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14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</a:p>
          <a:p>
            <a:r>
              <a:rPr lang="en-US" dirty="0" smtClean="0"/>
              <a:t>Processing Effects on Microstructure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Experimental </a:t>
            </a:r>
          </a:p>
          <a:p>
            <a:r>
              <a:rPr lang="en-US" dirty="0" smtClean="0"/>
              <a:t>Image Processing</a:t>
            </a:r>
          </a:p>
          <a:p>
            <a:r>
              <a:rPr lang="en-US" dirty="0" smtClean="0"/>
              <a:t>Data Analysis 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400" y="919009"/>
            <a:ext cx="4352624" cy="4338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38400" y="5029200"/>
            <a:ext cx="6401908" cy="1281332"/>
            <a:chOff x="1370492" y="5043268"/>
            <a:chExt cx="6401908" cy="128133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704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75AB2D"/>
              </a:solidFill>
              <a:miter lim="800000"/>
              <a:headEnd/>
              <a:tailEnd/>
            </a:ln>
            <a:effectLst/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58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7A288A"/>
              </a:solidFill>
              <a:miter lim="800000"/>
              <a:headEnd/>
              <a:tailEnd/>
            </a:ln>
            <a:effectLst/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12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EDB11F"/>
              </a:solidFill>
              <a:miter lim="800000"/>
              <a:headEnd/>
              <a:tailEnd/>
            </a:ln>
            <a:effectLst/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566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D95016"/>
              </a:solidFill>
              <a:miter lim="800000"/>
              <a:headEnd/>
              <a:tailEnd/>
            </a:ln>
            <a:effectLst/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52092" y="5410200"/>
              <a:ext cx="1220308" cy="914400"/>
            </a:xfrm>
            <a:prstGeom prst="rect">
              <a:avLst/>
            </a:prstGeom>
            <a:noFill/>
            <a:ln w="38100">
              <a:solidFill>
                <a:srgbClr val="006EBB"/>
              </a:solidFill>
              <a:miter lim="800000"/>
              <a:headEnd/>
              <a:tailEnd/>
            </a:ln>
            <a:effectLst/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1371600" y="5328140"/>
              <a:ext cx="64008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76004" y="5043268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Acquisition Order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664" y="938563"/>
            <a:ext cx="3323601" cy="2490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72979" y="2616340"/>
            <a:ext cx="3299021" cy="2472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656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All samples illustrated varying degrees of etch gradients</a:t>
            </a:r>
          </a:p>
          <a:p>
            <a:r>
              <a:rPr lang="en-US" dirty="0" smtClean="0"/>
              <a:t>Sample 32 displayed greatest degree of etch gradient</a:t>
            </a:r>
          </a:p>
          <a:p>
            <a:r>
              <a:rPr lang="en-US" dirty="0" smtClean="0"/>
              <a:t>Effects of etch gradient displayed in PCA space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1524000"/>
            <a:ext cx="2712563" cy="4114800"/>
            <a:chOff x="6172200" y="2057400"/>
            <a:chExt cx="2712563" cy="411480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/>
            <a:srcRect t="22727"/>
            <a:stretch>
              <a:fillRect/>
            </a:stretch>
          </p:blipFill>
          <p:spPr bwMode="auto">
            <a:xfrm>
              <a:off x="6172200" y="3124200"/>
              <a:ext cx="2712523" cy="15544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3"/>
            <a:srcRect t="31818"/>
            <a:stretch>
              <a:fillRect/>
            </a:stretch>
          </p:blipFill>
          <p:spPr bwMode="auto">
            <a:xfrm>
              <a:off x="6172200" y="4800600"/>
              <a:ext cx="2712523" cy="1371600"/>
            </a:xfrm>
            <a:prstGeom prst="rect">
              <a:avLst/>
            </a:prstGeom>
            <a:noFill/>
            <a:ln w="22225">
              <a:solidFill>
                <a:srgbClr val="000CFA"/>
              </a:solidFill>
              <a:miter lim="800000"/>
              <a:headEnd/>
              <a:tailEnd/>
            </a:ln>
            <a:effectLst/>
          </p:spPr>
        </p:pic>
        <p:grpSp>
          <p:nvGrpSpPr>
            <p:cNvPr id="7" name="Group 18"/>
            <p:cNvGrpSpPr/>
            <p:nvPr/>
          </p:nvGrpSpPr>
          <p:grpSpPr>
            <a:xfrm>
              <a:off x="6207551" y="2057400"/>
              <a:ext cx="2677212" cy="874336"/>
              <a:chOff x="6207551" y="2057400"/>
              <a:chExt cx="2677212" cy="874336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6207551" y="2403835"/>
                <a:ext cx="2677212" cy="527901"/>
              </a:xfrm>
              <a:custGeom>
                <a:avLst/>
                <a:gdLst>
                  <a:gd name="connsiteX0" fmla="*/ 0 w 2677212"/>
                  <a:gd name="connsiteY0" fmla="*/ 263951 h 527901"/>
                  <a:gd name="connsiteX1" fmla="*/ 230956 w 2677212"/>
                  <a:gd name="connsiteY1" fmla="*/ 386499 h 527901"/>
                  <a:gd name="connsiteX2" fmla="*/ 575035 w 2677212"/>
                  <a:gd name="connsiteY2" fmla="*/ 471340 h 527901"/>
                  <a:gd name="connsiteX3" fmla="*/ 1206630 w 2677212"/>
                  <a:gd name="connsiteY3" fmla="*/ 527901 h 527901"/>
                  <a:gd name="connsiteX4" fmla="*/ 1871220 w 2677212"/>
                  <a:gd name="connsiteY4" fmla="*/ 513761 h 527901"/>
                  <a:gd name="connsiteX5" fmla="*/ 2677212 w 2677212"/>
                  <a:gd name="connsiteY5" fmla="*/ 339365 h 527901"/>
                  <a:gd name="connsiteX6" fmla="*/ 2573517 w 2677212"/>
                  <a:gd name="connsiteY6" fmla="*/ 0 h 527901"/>
                  <a:gd name="connsiteX7" fmla="*/ 2450969 w 2677212"/>
                  <a:gd name="connsiteY7" fmla="*/ 131975 h 527901"/>
                  <a:gd name="connsiteX8" fmla="*/ 2427402 w 2677212"/>
                  <a:gd name="connsiteY8" fmla="*/ 23567 h 527901"/>
                  <a:gd name="connsiteX9" fmla="*/ 2300140 w 2677212"/>
                  <a:gd name="connsiteY9" fmla="*/ 155542 h 527901"/>
                  <a:gd name="connsiteX10" fmla="*/ 2276573 w 2677212"/>
                  <a:gd name="connsiteY10" fmla="*/ 28280 h 527901"/>
                  <a:gd name="connsiteX11" fmla="*/ 2106890 w 2677212"/>
                  <a:gd name="connsiteY11" fmla="*/ 164969 h 527901"/>
                  <a:gd name="connsiteX12" fmla="*/ 2083323 w 2677212"/>
                  <a:gd name="connsiteY12" fmla="*/ 42421 h 527901"/>
                  <a:gd name="connsiteX13" fmla="*/ 1899501 w 2677212"/>
                  <a:gd name="connsiteY13" fmla="*/ 230957 h 527901"/>
                  <a:gd name="connsiteX14" fmla="*/ 1894787 w 2677212"/>
                  <a:gd name="connsiteY14" fmla="*/ 113122 h 527901"/>
                  <a:gd name="connsiteX15" fmla="*/ 1687397 w 2677212"/>
                  <a:gd name="connsiteY15" fmla="*/ 254524 h 527901"/>
                  <a:gd name="connsiteX16" fmla="*/ 1682684 w 2677212"/>
                  <a:gd name="connsiteY16" fmla="*/ 136689 h 527901"/>
                  <a:gd name="connsiteX17" fmla="*/ 1456441 w 2677212"/>
                  <a:gd name="connsiteY17" fmla="*/ 273377 h 527901"/>
                  <a:gd name="connsiteX18" fmla="*/ 1456441 w 2677212"/>
                  <a:gd name="connsiteY18" fmla="*/ 150829 h 527901"/>
                  <a:gd name="connsiteX19" fmla="*/ 1197204 w 2677212"/>
                  <a:gd name="connsiteY19" fmla="*/ 282804 h 527901"/>
                  <a:gd name="connsiteX20" fmla="*/ 1220771 w 2677212"/>
                  <a:gd name="connsiteY20" fmla="*/ 155542 h 527901"/>
                  <a:gd name="connsiteX21" fmla="*/ 985101 w 2677212"/>
                  <a:gd name="connsiteY21" fmla="*/ 278091 h 527901"/>
                  <a:gd name="connsiteX22" fmla="*/ 994527 w 2677212"/>
                  <a:gd name="connsiteY22" fmla="*/ 183823 h 527901"/>
                  <a:gd name="connsiteX23" fmla="*/ 744717 w 2677212"/>
                  <a:gd name="connsiteY23" fmla="*/ 278091 h 527901"/>
                  <a:gd name="connsiteX24" fmla="*/ 749430 w 2677212"/>
                  <a:gd name="connsiteY24" fmla="*/ 164969 h 527901"/>
                  <a:gd name="connsiteX25" fmla="*/ 551468 w 2677212"/>
                  <a:gd name="connsiteY25" fmla="*/ 230957 h 527901"/>
                  <a:gd name="connsiteX26" fmla="*/ 570321 w 2677212"/>
                  <a:gd name="connsiteY26" fmla="*/ 131975 h 527901"/>
                  <a:gd name="connsiteX27" fmla="*/ 278090 w 2677212"/>
                  <a:gd name="connsiteY27" fmla="*/ 155542 h 527901"/>
                  <a:gd name="connsiteX28" fmla="*/ 329938 w 2677212"/>
                  <a:gd name="connsiteY28" fmla="*/ 80128 h 527901"/>
                  <a:gd name="connsiteX29" fmla="*/ 65987 w 2677212"/>
                  <a:gd name="connsiteY29" fmla="*/ 70701 h 527901"/>
                  <a:gd name="connsiteX30" fmla="*/ 0 w 2677212"/>
                  <a:gd name="connsiteY30" fmla="*/ 263951 h 52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677212" h="527901">
                    <a:moveTo>
                      <a:pt x="0" y="263951"/>
                    </a:moveTo>
                    <a:lnTo>
                      <a:pt x="230956" y="386499"/>
                    </a:lnTo>
                    <a:lnTo>
                      <a:pt x="575035" y="471340"/>
                    </a:lnTo>
                    <a:lnTo>
                      <a:pt x="1206630" y="527901"/>
                    </a:lnTo>
                    <a:lnTo>
                      <a:pt x="1871220" y="513761"/>
                    </a:lnTo>
                    <a:lnTo>
                      <a:pt x="2677212" y="339365"/>
                    </a:lnTo>
                    <a:lnTo>
                      <a:pt x="2573517" y="0"/>
                    </a:lnTo>
                    <a:lnTo>
                      <a:pt x="2450969" y="131975"/>
                    </a:lnTo>
                    <a:lnTo>
                      <a:pt x="2427402" y="23567"/>
                    </a:lnTo>
                    <a:lnTo>
                      <a:pt x="2300140" y="155542"/>
                    </a:lnTo>
                    <a:lnTo>
                      <a:pt x="2276573" y="28280"/>
                    </a:lnTo>
                    <a:lnTo>
                      <a:pt x="2106890" y="164969"/>
                    </a:lnTo>
                    <a:lnTo>
                      <a:pt x="2083323" y="42421"/>
                    </a:lnTo>
                    <a:lnTo>
                      <a:pt x="1899501" y="230957"/>
                    </a:lnTo>
                    <a:lnTo>
                      <a:pt x="1894787" y="113122"/>
                    </a:lnTo>
                    <a:lnTo>
                      <a:pt x="1687397" y="254524"/>
                    </a:lnTo>
                    <a:lnTo>
                      <a:pt x="1682684" y="136689"/>
                    </a:lnTo>
                    <a:lnTo>
                      <a:pt x="1456441" y="273377"/>
                    </a:lnTo>
                    <a:lnTo>
                      <a:pt x="1456441" y="150829"/>
                    </a:lnTo>
                    <a:lnTo>
                      <a:pt x="1197204" y="282804"/>
                    </a:lnTo>
                    <a:lnTo>
                      <a:pt x="1220771" y="155542"/>
                    </a:lnTo>
                    <a:lnTo>
                      <a:pt x="985101" y="278091"/>
                    </a:lnTo>
                    <a:lnTo>
                      <a:pt x="994527" y="183823"/>
                    </a:lnTo>
                    <a:lnTo>
                      <a:pt x="744717" y="278091"/>
                    </a:lnTo>
                    <a:lnTo>
                      <a:pt x="749430" y="164969"/>
                    </a:lnTo>
                    <a:lnTo>
                      <a:pt x="551468" y="230957"/>
                    </a:lnTo>
                    <a:lnTo>
                      <a:pt x="570321" y="131975"/>
                    </a:lnTo>
                    <a:lnTo>
                      <a:pt x="278090" y="155542"/>
                    </a:lnTo>
                    <a:lnTo>
                      <a:pt x="329938" y="80128"/>
                    </a:lnTo>
                    <a:lnTo>
                      <a:pt x="65987" y="70701"/>
                    </a:lnTo>
                    <a:lnTo>
                      <a:pt x="0" y="263951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chemeClr val="bg2">
                      <a:lumMod val="75000"/>
                    </a:schemeClr>
                  </a:gs>
                  <a:gs pos="88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7315200" y="2438400"/>
                <a:ext cx="457200" cy="1588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5400000">
                <a:off x="7467600" y="2438400"/>
                <a:ext cx="152400" cy="158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6705600" y="2057400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+mj-lt"/>
                  </a:rPr>
                  <a:t>Etch Gradient</a:t>
                </a:r>
                <a:endParaRPr lang="en-US" sz="1400" i="1" dirty="0">
                  <a:latin typeface="+mj-lt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7239000" y="2514600"/>
              <a:ext cx="6096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0943585">
              <a:off x="8126505" y="2411505"/>
              <a:ext cx="609600" cy="457200"/>
            </a:xfrm>
            <a:prstGeom prst="rect">
              <a:avLst/>
            </a:prstGeom>
            <a:noFill/>
            <a:ln>
              <a:solidFill>
                <a:srgbClr val="000C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81800" y="5715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+mj-lt"/>
              </a:rPr>
              <a:t>Sample 32</a:t>
            </a:r>
            <a:endParaRPr lang="en-US" sz="1400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Reliable Imaging</a:t>
            </a:r>
            <a:endParaRPr lang="en-US" sz="1600" dirty="0"/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Different Polishing and Etching Techniques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SEM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800" dirty="0" smtClean="0"/>
              <a:t> </a:t>
            </a:r>
            <a:r>
              <a:rPr lang="en-US" sz="2800" dirty="0" err="1" smtClean="0"/>
              <a:t>Nano</a:t>
            </a:r>
            <a:r>
              <a:rPr lang="en-US" sz="2800" dirty="0" smtClean="0"/>
              <a:t>-Indentation Data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Alternative method for inferring local structure.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More refined discretization of speed/feed.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Incorporating cutting force measurements in to the learning process.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 </a:t>
            </a:r>
            <a:r>
              <a:rPr lang="en-US" sz="2800" dirty="0" smtClean="0"/>
              <a:t>Accounting for the Etching Gradients</a:t>
            </a:r>
          </a:p>
          <a:p>
            <a:pPr marL="0" indent="0">
              <a:spcAft>
                <a:spcPts val="600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495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486400"/>
          </a:xfrm>
        </p:spPr>
        <p:txBody>
          <a:bodyPr/>
          <a:lstStyle/>
          <a:p>
            <a:r>
              <a:rPr lang="en-US" sz="2400" dirty="0" smtClean="0"/>
              <a:t>Current techniques are fairly successful in classifying the structure towards the inner parts of the chips for the current dataset.</a:t>
            </a:r>
          </a:p>
          <a:p>
            <a:endParaRPr lang="en-US" sz="2400" dirty="0"/>
          </a:p>
          <a:p>
            <a:r>
              <a:rPr lang="en-US" sz="2400" dirty="0" smtClean="0"/>
              <a:t>The current </a:t>
            </a:r>
            <a:r>
              <a:rPr lang="en-US" sz="2400" dirty="0"/>
              <a:t>t</a:t>
            </a:r>
            <a:r>
              <a:rPr lang="en-US" sz="2400" dirty="0" smtClean="0"/>
              <a:t>echniques cannot resolve information close to the machining surface as distinctly as the information farther away. </a:t>
            </a:r>
          </a:p>
          <a:p>
            <a:endParaRPr lang="en-US" sz="2400" dirty="0" smtClean="0"/>
          </a:p>
          <a:p>
            <a:r>
              <a:rPr lang="en-US" sz="2400" dirty="0" smtClean="0"/>
              <a:t>Uneven etching effects were found to be effectively captured by the principal components of chord length distribution.</a:t>
            </a:r>
          </a:p>
          <a:p>
            <a:endParaRPr lang="en-US" sz="2400" dirty="0"/>
          </a:p>
          <a:p>
            <a:r>
              <a:rPr lang="en-US" sz="2400" dirty="0" smtClean="0"/>
              <a:t>Process path learning was demonstrated with variable accuracy on the given dataset. Substantial improvements were possible, but not explored, due to the current limitations and amount of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2446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sz="3200" dirty="0" smtClean="0"/>
              <a:t>Machining processes often follow primary shaping</a:t>
            </a:r>
          </a:p>
          <a:p>
            <a:r>
              <a:rPr lang="en-US" sz="3200" dirty="0" smtClean="0"/>
              <a:t>Large imposed strains under high rate deformation</a:t>
            </a:r>
          </a:p>
          <a:p>
            <a:pPr lvl="1"/>
            <a:r>
              <a:rPr lang="en-US" sz="2800" dirty="0" smtClean="0"/>
              <a:t>Up to ~10</a:t>
            </a:r>
            <a:r>
              <a:rPr lang="en-US" sz="2800" baseline="30000" dirty="0" smtClean="0"/>
              <a:t>5 </a:t>
            </a:r>
            <a:r>
              <a:rPr lang="en-US" sz="2800" dirty="0" smtClean="0"/>
              <a:t>s</a:t>
            </a:r>
            <a:r>
              <a:rPr lang="en-US" sz="2800" baseline="30000" dirty="0" smtClean="0"/>
              <a:t>-1</a:t>
            </a:r>
            <a:r>
              <a:rPr lang="en-US" sz="2800" dirty="0" smtClean="0"/>
              <a:t>, </a:t>
            </a:r>
            <a:r>
              <a:rPr lang="el-GR" sz="2800" dirty="0" smtClean="0"/>
              <a:t>ε</a:t>
            </a:r>
            <a:r>
              <a:rPr lang="en-US" sz="2800" dirty="0" smtClean="0"/>
              <a:t>=~1-15</a:t>
            </a:r>
          </a:p>
          <a:p>
            <a:pPr lvl="1"/>
            <a:r>
              <a:rPr lang="en-US" sz="2800" dirty="0" smtClean="0"/>
              <a:t>Large temperature rise</a:t>
            </a:r>
            <a:endParaRPr lang="en-US" dirty="0" smtClean="0"/>
          </a:p>
        </p:txBody>
      </p:sp>
      <p:pic>
        <p:nvPicPr>
          <p:cNvPr id="4" name="Picture 2" descr="http://www.buycastings.com/uploads/images/images/machinin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438400"/>
            <a:ext cx="2667000" cy="21802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Effects on Microstructure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638800" cy="5486400"/>
          </a:xfrm>
        </p:spPr>
        <p:txBody>
          <a:bodyPr/>
          <a:lstStyle/>
          <a:p>
            <a:r>
              <a:rPr lang="en-US" dirty="0" smtClean="0"/>
              <a:t>Thermo-mechanical loading induces microstructural evolution</a:t>
            </a:r>
          </a:p>
          <a:p>
            <a:pPr lvl="1"/>
            <a:r>
              <a:rPr lang="en-US" dirty="0" smtClean="0"/>
              <a:t>Grain refinement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Dislocation density evolution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Twinning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943600" y="838200"/>
            <a:ext cx="2975036" cy="2686110"/>
            <a:chOff x="5943600" y="838200"/>
            <a:chExt cx="2975036" cy="268611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t="743" b="59888"/>
            <a:stretch>
              <a:fillRect/>
            </a:stretch>
          </p:blipFill>
          <p:spPr bwMode="auto">
            <a:xfrm>
              <a:off x="5943600" y="838200"/>
              <a:ext cx="2975036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021418" y="3124200"/>
              <a:ext cx="2819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“On the Metal Physical Considerations in the Machining of Metals” Ramalingam &amp; Black 1972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15000" y="3581400"/>
            <a:ext cx="3429000" cy="2757845"/>
            <a:chOff x="5638800" y="3733800"/>
            <a:chExt cx="3429000" cy="275784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 t="50116" r="50851" b="2552"/>
            <a:stretch>
              <a:fillRect/>
            </a:stretch>
          </p:blipFill>
          <p:spPr bwMode="auto">
            <a:xfrm>
              <a:off x="5867400" y="3733800"/>
              <a:ext cx="2971800" cy="233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10"/>
            <p:cNvSpPr/>
            <p:nvPr/>
          </p:nvSpPr>
          <p:spPr>
            <a:xfrm>
              <a:off x="5638800" y="6091535"/>
              <a:ext cx="3429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“Large strain deformation and ultra-fine grained material by machining” </a:t>
              </a:r>
              <a:r>
                <a:rPr lang="en-US" sz="1000" dirty="0" err="1" smtClean="0">
                  <a:latin typeface="Times New Roman" pitchFamily="18" charset="0"/>
                  <a:cs typeface="Times New Roman" pitchFamily="18" charset="0"/>
                </a:rPr>
                <a:t>Swaminathan</a:t>
              </a:r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 et al. 2005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5867400" cy="5486400"/>
          </a:xfrm>
        </p:spPr>
        <p:txBody>
          <a:bodyPr/>
          <a:lstStyle/>
          <a:p>
            <a:r>
              <a:rPr lang="en-US" dirty="0" smtClean="0"/>
              <a:t>Manufacturing community has begun to study process-structure relationships in machining</a:t>
            </a:r>
          </a:p>
          <a:p>
            <a:r>
              <a:rPr lang="en-US" dirty="0" smtClean="0"/>
              <a:t>Our goal is to explore process-structure linkages while quantifying structure gradients present in machined chips and 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847917" y="914400"/>
            <a:ext cx="3219883" cy="2771336"/>
            <a:chOff x="5791200" y="801469"/>
            <a:chExt cx="3219883" cy="277133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91200" y="801469"/>
              <a:ext cx="3219883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6039728" y="3018807"/>
              <a:ext cx="28956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“A study of the interactive effects of strain, strain rate and temperature in severe plastic deformation of copper” Brown et al. 2009</a:t>
              </a:r>
              <a:endParaRPr lang="en-US" sz="1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2200" y="3810000"/>
            <a:ext cx="2590800" cy="2511083"/>
            <a:chOff x="6172200" y="3810000"/>
            <a:chExt cx="2590800" cy="2511083"/>
          </a:xfrm>
        </p:grpSpPr>
        <p:pic>
          <p:nvPicPr>
            <p:cNvPr id="1026" name="Picture 2" descr="C:\Users\Patxi\SkyDrive\MELKOTE\Experimental\CP-Ti\Pics\22\5X.tif"/>
            <p:cNvPicPr>
              <a:picLocks noChangeAspect="1" noChangeArrowheads="1"/>
            </p:cNvPicPr>
            <p:nvPr/>
          </p:nvPicPr>
          <p:blipFill>
            <a:blip r:embed="rId3"/>
            <a:srcRect l="56322" t="43871" r="18774" b="23613"/>
            <a:stretch>
              <a:fillRect/>
            </a:stretch>
          </p:blipFill>
          <p:spPr bwMode="auto">
            <a:xfrm>
              <a:off x="6172200" y="3810000"/>
              <a:ext cx="2590800" cy="2511083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6172200" y="3810000"/>
              <a:ext cx="131673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250</a:t>
              </a:r>
              <a:r>
                <a:rPr lang="el-GR" sz="2400" dirty="0" smtClean="0">
                  <a:latin typeface="+mj-lt"/>
                </a:rPr>
                <a:t>μ</a:t>
              </a:r>
              <a:r>
                <a:rPr lang="en-US" sz="2400" dirty="0" smtClean="0">
                  <a:latin typeface="+mj-lt"/>
                </a:rPr>
                <a:t>m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572000" cy="5486400"/>
          </a:xfrm>
        </p:spPr>
        <p:txBody>
          <a:bodyPr/>
          <a:lstStyle/>
          <a:p>
            <a:r>
              <a:rPr lang="en-US" dirty="0" smtClean="0"/>
              <a:t>Focus in this study is to first attempt to quantify gradients in the vertical direction (x-dir)</a:t>
            </a:r>
          </a:p>
          <a:p>
            <a:r>
              <a:rPr lang="en-US" dirty="0" smtClean="0"/>
              <a:t>Analyze 7 unique processing conditions</a:t>
            </a:r>
          </a:p>
          <a:p>
            <a:r>
              <a:rPr lang="en-US" dirty="0" smtClean="0"/>
              <a:t>Explore linkages in PCA space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15000" y="990600"/>
            <a:ext cx="2819400" cy="2732649"/>
            <a:chOff x="4724400" y="1066800"/>
            <a:chExt cx="4114800" cy="3988191"/>
          </a:xfrm>
        </p:grpSpPr>
        <p:grpSp>
          <p:nvGrpSpPr>
            <p:cNvPr id="16" name="Group 15"/>
            <p:cNvGrpSpPr/>
            <p:nvPr/>
          </p:nvGrpSpPr>
          <p:grpSpPr>
            <a:xfrm>
              <a:off x="4724400" y="1066800"/>
              <a:ext cx="4114800" cy="3988191"/>
              <a:chOff x="4724400" y="1066800"/>
              <a:chExt cx="4114800" cy="3988191"/>
            </a:xfrm>
          </p:grpSpPr>
          <p:grpSp>
            <p:nvGrpSpPr>
              <p:cNvPr id="7" name="Group 8"/>
              <p:cNvGrpSpPr/>
              <p:nvPr/>
            </p:nvGrpSpPr>
            <p:grpSpPr>
              <a:xfrm>
                <a:off x="4724400" y="1066800"/>
                <a:ext cx="4114800" cy="3988191"/>
                <a:chOff x="6172200" y="3810000"/>
                <a:chExt cx="2590800" cy="2511083"/>
              </a:xfrm>
            </p:grpSpPr>
            <p:pic>
              <p:nvPicPr>
                <p:cNvPr id="1026" name="Picture 2" descr="C:\Users\Patxi\SkyDrive\MELKOTE\Experimental\CP-Ti\Pics\22\5X.tif"/>
                <p:cNvPicPr>
                  <a:picLocks noChangeAspect="1" noChangeArrowheads="1"/>
                </p:cNvPicPr>
                <p:nvPr/>
              </p:nvPicPr>
              <p:blipFill>
                <a:blip r:embed="rId2">
                  <a:lum bright="28000" contrast="37000"/>
                </a:blip>
                <a:srcRect l="56322" t="43871" r="18774" b="23613"/>
                <a:stretch>
                  <a:fillRect/>
                </a:stretch>
              </p:blipFill>
              <p:spPr bwMode="auto">
                <a:xfrm>
                  <a:off x="6172200" y="3810000"/>
                  <a:ext cx="2590800" cy="2511083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6172200" y="3810001"/>
                  <a:ext cx="1316736" cy="424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+mj-lt"/>
                    </a:rPr>
                    <a:t>250</a:t>
                  </a:r>
                  <a:r>
                    <a:rPr lang="el-GR" sz="2400" dirty="0" smtClean="0">
                      <a:latin typeface="+mj-lt"/>
                    </a:rPr>
                    <a:t>μ</a:t>
                  </a:r>
                  <a:r>
                    <a:rPr lang="en-US" sz="2400" dirty="0" smtClean="0">
                      <a:latin typeface="+mj-lt"/>
                    </a:rPr>
                    <a:t>m</a:t>
                  </a:r>
                  <a:endParaRPr lang="en-US" sz="2400" dirty="0">
                    <a:latin typeface="+mj-lt"/>
                  </a:endParaRPr>
                </a:p>
              </p:txBody>
            </p:sp>
          </p:grpSp>
          <p:cxnSp>
            <p:nvCxnSpPr>
              <p:cNvPr id="13" name="Straight Arrow Connector 12"/>
              <p:cNvCxnSpPr/>
              <p:nvPr/>
            </p:nvCxnSpPr>
            <p:spPr>
              <a:xfrm rot="5400000" flipH="1">
                <a:off x="6050280" y="4526442"/>
                <a:ext cx="548640" cy="0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4267200"/>
                <a:ext cx="1295400" cy="158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351896" y="4343400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x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386" name="Picture 2" descr="C:\Users\Patxi\SkyDrive\MELKOTE\Experimental\CP-Ti\Pics\22\CpTi-22-20X-2.tif"/>
          <p:cNvPicPr>
            <a:picLocks noChangeAspect="1" noChangeArrowheads="1"/>
          </p:cNvPicPr>
          <p:nvPr/>
        </p:nvPicPr>
        <p:blipFill>
          <a:blip r:embed="rId3" cstate="print"/>
          <a:srcRect l="18613" t="62500" r="14032" b="6250"/>
          <a:stretch>
            <a:fillRect/>
          </a:stretch>
        </p:blipFill>
        <p:spPr bwMode="auto">
          <a:xfrm>
            <a:off x="4800600" y="3886200"/>
            <a:ext cx="3779520" cy="2362200"/>
          </a:xfrm>
          <a:prstGeom prst="rect">
            <a:avLst/>
          </a:prstGeom>
          <a:noFill/>
          <a:ln w="31750">
            <a:solidFill>
              <a:srgbClr val="000CFA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7473289" y="3124200"/>
            <a:ext cx="603912" cy="429904"/>
          </a:xfrm>
          <a:prstGeom prst="rect">
            <a:avLst/>
          </a:prstGeom>
          <a:noFill/>
          <a:ln w="31750">
            <a:solidFill>
              <a:srgbClr val="000C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4724400" cy="5486400"/>
          </a:xfrm>
        </p:spPr>
        <p:txBody>
          <a:bodyPr/>
          <a:lstStyle/>
          <a:p>
            <a:r>
              <a:rPr lang="en-US" sz="2400" dirty="0" smtClean="0"/>
              <a:t>Orthogonal cutting experiments performed varying: </a:t>
            </a:r>
          </a:p>
          <a:p>
            <a:pPr lvl="1"/>
            <a:r>
              <a:rPr lang="en-US" sz="2000" dirty="0" smtClean="0"/>
              <a:t>Feed (</a:t>
            </a:r>
            <a:r>
              <a:rPr lang="en-US" sz="2000" b="1" i="1" dirty="0" smtClean="0"/>
              <a:t>f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Cutting velocity (</a:t>
            </a:r>
            <a:r>
              <a:rPr lang="en-US" sz="2000" b="1" i="1" dirty="0" smtClean="0"/>
              <a:t>V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Process conditions (</a:t>
            </a:r>
            <a:r>
              <a:rPr lang="en-US" sz="2400" b="1" i="1" dirty="0" err="1" smtClean="0"/>
              <a:t>f</a:t>
            </a:r>
            <a:r>
              <a:rPr lang="en-US" sz="2400" dirty="0" err="1" smtClean="0"/>
              <a:t>,</a:t>
            </a:r>
            <a:r>
              <a:rPr lang="en-US" sz="2400" b="1" i="1" dirty="0" err="1" smtClean="0"/>
              <a:t>V</a:t>
            </a:r>
            <a:r>
              <a:rPr lang="en-US" sz="2400" dirty="0" smtClean="0"/>
              <a:t>) affect </a:t>
            </a:r>
            <a:r>
              <a:rPr lang="en-US" sz="2400" dirty="0" err="1" smtClean="0"/>
              <a:t>thermomechanical</a:t>
            </a:r>
            <a:r>
              <a:rPr lang="en-US" sz="2400" dirty="0" smtClean="0"/>
              <a:t> processing and hence structure</a:t>
            </a:r>
          </a:p>
          <a:p>
            <a:r>
              <a:rPr lang="en-US" sz="2400" dirty="0" smtClean="0"/>
              <a:t>CP-Ti (</a:t>
            </a:r>
            <a:r>
              <a:rPr lang="en-US" sz="2400" dirty="0" err="1" smtClean="0"/>
              <a:t>Gr</a:t>
            </a:r>
            <a:r>
              <a:rPr lang="en-US" sz="2400" dirty="0" smtClean="0"/>
              <a:t> 5) chips collected, etched and imaged using optical microscopy</a:t>
            </a:r>
          </a:p>
          <a:p>
            <a:r>
              <a:rPr lang="en-US" sz="2400" dirty="0" smtClean="0"/>
              <a:t>5 images taken along the length of each chip</a:t>
            </a:r>
          </a:p>
          <a:p>
            <a:pPr lvl="1"/>
            <a:r>
              <a:rPr lang="en-US" sz="2000" dirty="0" smtClean="0"/>
              <a:t>Assuming all segments in a chip are representative of the imposed processing conditions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76800" y="1141412"/>
            <a:ext cx="3733800" cy="1754188"/>
            <a:chOff x="5257800" y="1066800"/>
            <a:chExt cx="3733800" cy="1754188"/>
          </a:xfrm>
        </p:grpSpPr>
        <p:grpSp>
          <p:nvGrpSpPr>
            <p:cNvPr id="35" name="Group 34"/>
            <p:cNvGrpSpPr/>
            <p:nvPr/>
          </p:nvGrpSpPr>
          <p:grpSpPr>
            <a:xfrm>
              <a:off x="5257800" y="1296194"/>
              <a:ext cx="3733800" cy="1524794"/>
              <a:chOff x="5257800" y="1296194"/>
              <a:chExt cx="3733800" cy="1524794"/>
            </a:xfrm>
          </p:grpSpPr>
          <p:sp>
            <p:nvSpPr>
              <p:cNvPr id="10" name="Parallelogram 9"/>
              <p:cNvSpPr/>
              <p:nvPr/>
            </p:nvSpPr>
            <p:spPr>
              <a:xfrm rot="20876026">
                <a:off x="7548708" y="1571508"/>
                <a:ext cx="914400" cy="687519"/>
              </a:xfrm>
              <a:prstGeom prst="parallelogra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5798884" y="2133600"/>
                <a:ext cx="13716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91200" y="2819400"/>
                <a:ext cx="320040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50096" y="2369884"/>
                <a:ext cx="128016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 flipH="1" flipV="1">
                <a:off x="6751384" y="1714500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7222518" y="1736758"/>
                <a:ext cx="838200" cy="158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7178168" y="2133600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>
                <a:off x="7178168" y="177629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>
                <a:off x="7178168" y="1394652"/>
                <a:ext cx="457200" cy="2286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257800" y="2286000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+mj-lt"/>
                  </a:rPr>
                  <a:t>V</a:t>
                </a: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828980" y="2369884"/>
                <a:ext cx="1828800" cy="158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562600" y="2484504"/>
                <a:ext cx="3048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 flipV="1">
                <a:off x="6210300" y="2247900"/>
                <a:ext cx="2286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385432" y="2049716"/>
                <a:ext cx="8382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+mj-lt"/>
                  </a:rPr>
                  <a:t>f</a:t>
                </a:r>
                <a:endParaRPr lang="en-US" b="1" i="1" dirty="0">
                  <a:latin typeface="+mj-lt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162800" y="10668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+mj-lt"/>
                </a:rPr>
                <a:t>chip</a:t>
              </a:r>
              <a:endParaRPr lang="en-US" sz="1400" i="1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81800" y="2435423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workpiece</a:t>
              </a:r>
              <a:endParaRPr lang="en-US" sz="1400" i="1" dirty="0">
                <a:latin typeface="+mj-lt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 l="4395" r="8790" b="2252"/>
          <a:stretch>
            <a:fillRect/>
          </a:stretch>
        </p:blipFill>
        <p:spPr bwMode="auto">
          <a:xfrm>
            <a:off x="4648200" y="3200400"/>
            <a:ext cx="44291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82" t="16667" r="7912" b="16667"/>
          <a:stretch/>
        </p:blipFill>
        <p:spPr>
          <a:xfrm>
            <a:off x="914400" y="990600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63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29" t="1887" r="19111" b="6845"/>
          <a:stretch/>
        </p:blipFill>
        <p:spPr>
          <a:xfrm>
            <a:off x="304800" y="1905000"/>
            <a:ext cx="3962401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29" r="19111" b="6451"/>
          <a:stretch/>
        </p:blipFill>
        <p:spPr>
          <a:xfrm>
            <a:off x="4876800" y="1848928"/>
            <a:ext cx="3962401" cy="3124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267201" y="3324848"/>
            <a:ext cx="533399" cy="26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4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ME4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4" id="{EBCA0808-34B7-42FE-8FA9-68FBA9785D98}" vid="{2591E44A-E5F6-4370-97EC-62283C5307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TemplateME43</Template>
  <TotalTime>1815</TotalTime>
  <Words>656</Words>
  <Application>Microsoft Office PowerPoint</Application>
  <PresentationFormat>On-screen Show (4:3)</PresentationFormat>
  <Paragraphs>118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TemplateME43</vt:lpstr>
      <vt:lpstr>Slide 1</vt:lpstr>
      <vt:lpstr>Overview</vt:lpstr>
      <vt:lpstr>Machining Introduction</vt:lpstr>
      <vt:lpstr>Processing Effects on Microstructure</vt:lpstr>
      <vt:lpstr>Problem Statement</vt:lpstr>
      <vt:lpstr>Problem Statement</vt:lpstr>
      <vt:lpstr>Experimental</vt:lpstr>
      <vt:lpstr>Image Processing</vt:lpstr>
      <vt:lpstr>Image Processing</vt:lpstr>
      <vt:lpstr>Image Processing</vt:lpstr>
      <vt:lpstr>Image Processing</vt:lpstr>
      <vt:lpstr>Data Analysis</vt:lpstr>
      <vt:lpstr>Chord Length Distribution</vt:lpstr>
      <vt:lpstr>Results</vt:lpstr>
      <vt:lpstr>Results</vt:lpstr>
      <vt:lpstr>Results</vt:lpstr>
      <vt:lpstr>Machine Learning</vt:lpstr>
      <vt:lpstr>Machine Learning</vt:lpstr>
      <vt:lpstr>Results</vt:lpstr>
      <vt:lpstr>Etching Gradients</vt:lpstr>
      <vt:lpstr>Etching Gradients</vt:lpstr>
      <vt:lpstr>Future Work</vt:lpstr>
      <vt:lpstr>Conclusions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Patxi Fernandez-Zelaia</dc:creator>
  <cp:lastModifiedBy>Patxi Fernandez-Zelaia</cp:lastModifiedBy>
  <cp:revision>113</cp:revision>
  <dcterms:created xsi:type="dcterms:W3CDTF">2014-12-06T23:25:34Z</dcterms:created>
  <dcterms:modified xsi:type="dcterms:W3CDTF">2014-12-08T16:01:25Z</dcterms:modified>
</cp:coreProperties>
</file>